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70" r:id="rId6"/>
    <p:sldId id="262" r:id="rId7"/>
    <p:sldId id="271" r:id="rId8"/>
    <p:sldId id="264" r:id="rId9"/>
    <p:sldId id="272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244805-F4F4-4893-A4FA-78013FDBD334}" type="doc">
      <dgm:prSet loTypeId="urn:microsoft.com/office/officeart/2008/layout/LinedList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50A6CB5-964B-4EE8-BBBF-F7753AA09EEF}">
      <dgm:prSet/>
      <dgm:spPr/>
      <dgm:t>
        <a:bodyPr/>
        <a:lstStyle/>
        <a:p>
          <a:r>
            <a:rPr lang="en-US" dirty="0"/>
            <a:t>Trips are limited to three regions.</a:t>
          </a:r>
        </a:p>
      </dgm:t>
    </dgm:pt>
    <dgm:pt modelId="{3508B61C-6515-4512-B7D2-219FA00CA562}" type="parTrans" cxnId="{99CE19DF-F599-419E-90C9-7BB14FDB7F7B}">
      <dgm:prSet/>
      <dgm:spPr/>
      <dgm:t>
        <a:bodyPr/>
        <a:lstStyle/>
        <a:p>
          <a:endParaRPr lang="en-US"/>
        </a:p>
      </dgm:t>
    </dgm:pt>
    <dgm:pt modelId="{B76F4CA1-C7D7-4468-A6C1-7A2FA8EFBB72}" type="sibTrans" cxnId="{99CE19DF-F599-419E-90C9-7BB14FDB7F7B}">
      <dgm:prSet/>
      <dgm:spPr/>
      <dgm:t>
        <a:bodyPr/>
        <a:lstStyle/>
        <a:p>
          <a:endParaRPr lang="en-US"/>
        </a:p>
      </dgm:t>
    </dgm:pt>
    <dgm:pt modelId="{093BDD62-DEFD-4951-9EB7-4AB902D46099}">
      <dgm:prSet/>
      <dgm:spPr/>
      <dgm:t>
        <a:bodyPr/>
        <a:lstStyle/>
        <a:p>
          <a:r>
            <a:rPr lang="en-US"/>
            <a:t>All customers use the ecommerce platform.</a:t>
          </a:r>
        </a:p>
      </dgm:t>
    </dgm:pt>
    <dgm:pt modelId="{1BA66D82-2847-44BB-BDF6-F62225F9194E}" type="parTrans" cxnId="{ED02FE30-52A6-4FCC-A28E-7F137571C91B}">
      <dgm:prSet/>
      <dgm:spPr/>
      <dgm:t>
        <a:bodyPr/>
        <a:lstStyle/>
        <a:p>
          <a:endParaRPr lang="en-US"/>
        </a:p>
      </dgm:t>
    </dgm:pt>
    <dgm:pt modelId="{91ECCEEA-4D4F-476D-9389-2381CCCC0A8E}" type="sibTrans" cxnId="{ED02FE30-52A6-4FCC-A28E-7F137571C91B}">
      <dgm:prSet/>
      <dgm:spPr/>
      <dgm:t>
        <a:bodyPr/>
        <a:lstStyle/>
        <a:p>
          <a:endParaRPr lang="en-US"/>
        </a:p>
      </dgm:t>
    </dgm:pt>
    <dgm:pt modelId="{5DDDAA57-0991-44A6-BAD8-F519645A98A5}">
      <dgm:prSet/>
      <dgm:spPr/>
      <dgm:t>
        <a:bodyPr/>
        <a:lstStyle/>
        <a:p>
          <a:r>
            <a:rPr lang="en-US" dirty="0"/>
            <a:t>Equipment condition is stored as descriptive </a:t>
          </a:r>
          <a:r>
            <a:rPr lang="en-US"/>
            <a:t>text.</a:t>
          </a:r>
          <a:endParaRPr lang="en-US" dirty="0"/>
        </a:p>
      </dgm:t>
    </dgm:pt>
    <dgm:pt modelId="{81FD8BFB-2C45-4DC0-B9FE-A0E19D9B4A74}" type="parTrans" cxnId="{873CE305-599F-44C1-9A05-001BD12F2979}">
      <dgm:prSet/>
      <dgm:spPr/>
      <dgm:t>
        <a:bodyPr/>
        <a:lstStyle/>
        <a:p>
          <a:endParaRPr lang="en-US"/>
        </a:p>
      </dgm:t>
    </dgm:pt>
    <dgm:pt modelId="{554F4D43-820F-4F13-A17B-C279D3990BD1}" type="sibTrans" cxnId="{873CE305-599F-44C1-9A05-001BD12F2979}">
      <dgm:prSet/>
      <dgm:spPr/>
      <dgm:t>
        <a:bodyPr/>
        <a:lstStyle/>
        <a:p>
          <a:endParaRPr lang="en-US"/>
        </a:p>
      </dgm:t>
    </dgm:pt>
    <dgm:pt modelId="{BD3A5335-1960-4424-A78F-625293A6E707}" type="pres">
      <dgm:prSet presAssocID="{EA244805-F4F4-4893-A4FA-78013FDBD334}" presName="vert0" presStyleCnt="0">
        <dgm:presLayoutVars>
          <dgm:dir/>
          <dgm:animOne val="branch"/>
          <dgm:animLvl val="lvl"/>
        </dgm:presLayoutVars>
      </dgm:prSet>
      <dgm:spPr/>
    </dgm:pt>
    <dgm:pt modelId="{93EB1CF5-2DC5-498F-9633-4DC8E045BC66}" type="pres">
      <dgm:prSet presAssocID="{E50A6CB5-964B-4EE8-BBBF-F7753AA09EEF}" presName="thickLine" presStyleLbl="alignNode1" presStyleIdx="0" presStyleCnt="3"/>
      <dgm:spPr/>
    </dgm:pt>
    <dgm:pt modelId="{038FC176-956A-4D7F-BE0A-408A4C3F94F8}" type="pres">
      <dgm:prSet presAssocID="{E50A6CB5-964B-4EE8-BBBF-F7753AA09EEF}" presName="horz1" presStyleCnt="0"/>
      <dgm:spPr/>
    </dgm:pt>
    <dgm:pt modelId="{49080447-6409-480C-828B-EA4CA0F1C579}" type="pres">
      <dgm:prSet presAssocID="{E50A6CB5-964B-4EE8-BBBF-F7753AA09EEF}" presName="tx1" presStyleLbl="revTx" presStyleIdx="0" presStyleCnt="3"/>
      <dgm:spPr/>
    </dgm:pt>
    <dgm:pt modelId="{F65A771C-2157-4B4B-B460-8BBA3B1D98D5}" type="pres">
      <dgm:prSet presAssocID="{E50A6CB5-964B-4EE8-BBBF-F7753AA09EEF}" presName="vert1" presStyleCnt="0"/>
      <dgm:spPr/>
    </dgm:pt>
    <dgm:pt modelId="{193A9CFE-2342-421C-A0DE-A72901EB387A}" type="pres">
      <dgm:prSet presAssocID="{093BDD62-DEFD-4951-9EB7-4AB902D46099}" presName="thickLine" presStyleLbl="alignNode1" presStyleIdx="1" presStyleCnt="3"/>
      <dgm:spPr/>
    </dgm:pt>
    <dgm:pt modelId="{518A3682-85C4-4978-A7AB-3A41A818E0F7}" type="pres">
      <dgm:prSet presAssocID="{093BDD62-DEFD-4951-9EB7-4AB902D46099}" presName="horz1" presStyleCnt="0"/>
      <dgm:spPr/>
    </dgm:pt>
    <dgm:pt modelId="{E6EB1276-3419-4006-A43E-B39DDD8A84AA}" type="pres">
      <dgm:prSet presAssocID="{093BDD62-DEFD-4951-9EB7-4AB902D46099}" presName="tx1" presStyleLbl="revTx" presStyleIdx="1" presStyleCnt="3"/>
      <dgm:spPr/>
    </dgm:pt>
    <dgm:pt modelId="{279EEE97-BE87-4BF2-8C1F-581B64E0A9EA}" type="pres">
      <dgm:prSet presAssocID="{093BDD62-DEFD-4951-9EB7-4AB902D46099}" presName="vert1" presStyleCnt="0"/>
      <dgm:spPr/>
    </dgm:pt>
    <dgm:pt modelId="{1B957621-5458-499F-87E1-E20540F038AA}" type="pres">
      <dgm:prSet presAssocID="{5DDDAA57-0991-44A6-BAD8-F519645A98A5}" presName="thickLine" presStyleLbl="alignNode1" presStyleIdx="2" presStyleCnt="3"/>
      <dgm:spPr/>
    </dgm:pt>
    <dgm:pt modelId="{97E1D2BD-CA3A-4589-B1A1-4D1B238ED806}" type="pres">
      <dgm:prSet presAssocID="{5DDDAA57-0991-44A6-BAD8-F519645A98A5}" presName="horz1" presStyleCnt="0"/>
      <dgm:spPr/>
    </dgm:pt>
    <dgm:pt modelId="{40A0ED8D-CFF5-4CAA-A562-16455F7522D9}" type="pres">
      <dgm:prSet presAssocID="{5DDDAA57-0991-44A6-BAD8-F519645A98A5}" presName="tx1" presStyleLbl="revTx" presStyleIdx="2" presStyleCnt="3"/>
      <dgm:spPr/>
    </dgm:pt>
    <dgm:pt modelId="{CD634829-1246-4825-BDE2-B4A52032B8FA}" type="pres">
      <dgm:prSet presAssocID="{5DDDAA57-0991-44A6-BAD8-F519645A98A5}" presName="vert1" presStyleCnt="0"/>
      <dgm:spPr/>
    </dgm:pt>
  </dgm:ptLst>
  <dgm:cxnLst>
    <dgm:cxn modelId="{873CE305-599F-44C1-9A05-001BD12F2979}" srcId="{EA244805-F4F4-4893-A4FA-78013FDBD334}" destId="{5DDDAA57-0991-44A6-BAD8-F519645A98A5}" srcOrd="2" destOrd="0" parTransId="{81FD8BFB-2C45-4DC0-B9FE-A0E19D9B4A74}" sibTransId="{554F4D43-820F-4F13-A17B-C279D3990BD1}"/>
    <dgm:cxn modelId="{ED02FE30-52A6-4FCC-A28E-7F137571C91B}" srcId="{EA244805-F4F4-4893-A4FA-78013FDBD334}" destId="{093BDD62-DEFD-4951-9EB7-4AB902D46099}" srcOrd="1" destOrd="0" parTransId="{1BA66D82-2847-44BB-BDF6-F62225F9194E}" sibTransId="{91ECCEEA-4D4F-476D-9389-2381CCCC0A8E}"/>
    <dgm:cxn modelId="{C28B2A38-2B21-45ED-9AE7-7BB25F7AFA16}" type="presOf" srcId="{093BDD62-DEFD-4951-9EB7-4AB902D46099}" destId="{E6EB1276-3419-4006-A43E-B39DDD8A84AA}" srcOrd="0" destOrd="0" presId="urn:microsoft.com/office/officeart/2008/layout/LinedList"/>
    <dgm:cxn modelId="{F15FEF6D-413E-4AA8-89B4-90FBDB17C0AE}" type="presOf" srcId="{E50A6CB5-964B-4EE8-BBBF-F7753AA09EEF}" destId="{49080447-6409-480C-828B-EA4CA0F1C579}" srcOrd="0" destOrd="0" presId="urn:microsoft.com/office/officeart/2008/layout/LinedList"/>
    <dgm:cxn modelId="{9EAE22AE-401F-4EF8-A720-36165DF4A2A6}" type="presOf" srcId="{EA244805-F4F4-4893-A4FA-78013FDBD334}" destId="{BD3A5335-1960-4424-A78F-625293A6E707}" srcOrd="0" destOrd="0" presId="urn:microsoft.com/office/officeart/2008/layout/LinedList"/>
    <dgm:cxn modelId="{5E3375B2-E36A-463B-ADF8-2F0057CEFA98}" type="presOf" srcId="{5DDDAA57-0991-44A6-BAD8-F519645A98A5}" destId="{40A0ED8D-CFF5-4CAA-A562-16455F7522D9}" srcOrd="0" destOrd="0" presId="urn:microsoft.com/office/officeart/2008/layout/LinedList"/>
    <dgm:cxn modelId="{99CE19DF-F599-419E-90C9-7BB14FDB7F7B}" srcId="{EA244805-F4F4-4893-A4FA-78013FDBD334}" destId="{E50A6CB5-964B-4EE8-BBBF-F7753AA09EEF}" srcOrd="0" destOrd="0" parTransId="{3508B61C-6515-4512-B7D2-219FA00CA562}" sibTransId="{B76F4CA1-C7D7-4468-A6C1-7A2FA8EFBB72}"/>
    <dgm:cxn modelId="{8CC91913-1AF0-47BC-BB73-94AE6CBF686F}" type="presParOf" srcId="{BD3A5335-1960-4424-A78F-625293A6E707}" destId="{93EB1CF5-2DC5-498F-9633-4DC8E045BC66}" srcOrd="0" destOrd="0" presId="urn:microsoft.com/office/officeart/2008/layout/LinedList"/>
    <dgm:cxn modelId="{AD6D2483-018A-4000-9F0B-D06F8C052162}" type="presParOf" srcId="{BD3A5335-1960-4424-A78F-625293A6E707}" destId="{038FC176-956A-4D7F-BE0A-408A4C3F94F8}" srcOrd="1" destOrd="0" presId="urn:microsoft.com/office/officeart/2008/layout/LinedList"/>
    <dgm:cxn modelId="{6CC9C9D1-301F-44DC-808C-75C1A4F213C1}" type="presParOf" srcId="{038FC176-956A-4D7F-BE0A-408A4C3F94F8}" destId="{49080447-6409-480C-828B-EA4CA0F1C579}" srcOrd="0" destOrd="0" presId="urn:microsoft.com/office/officeart/2008/layout/LinedList"/>
    <dgm:cxn modelId="{EAA20784-3697-45D5-8428-236D32FBB4D4}" type="presParOf" srcId="{038FC176-956A-4D7F-BE0A-408A4C3F94F8}" destId="{F65A771C-2157-4B4B-B460-8BBA3B1D98D5}" srcOrd="1" destOrd="0" presId="urn:microsoft.com/office/officeart/2008/layout/LinedList"/>
    <dgm:cxn modelId="{00123F97-0B00-46FE-B1C5-C6D446519C9E}" type="presParOf" srcId="{BD3A5335-1960-4424-A78F-625293A6E707}" destId="{193A9CFE-2342-421C-A0DE-A72901EB387A}" srcOrd="2" destOrd="0" presId="urn:microsoft.com/office/officeart/2008/layout/LinedList"/>
    <dgm:cxn modelId="{C65338F0-C61E-403B-9945-21B22E603E1C}" type="presParOf" srcId="{BD3A5335-1960-4424-A78F-625293A6E707}" destId="{518A3682-85C4-4978-A7AB-3A41A818E0F7}" srcOrd="3" destOrd="0" presId="urn:microsoft.com/office/officeart/2008/layout/LinedList"/>
    <dgm:cxn modelId="{AE4F9217-4398-4626-9028-9CC89AB4056D}" type="presParOf" srcId="{518A3682-85C4-4978-A7AB-3A41A818E0F7}" destId="{E6EB1276-3419-4006-A43E-B39DDD8A84AA}" srcOrd="0" destOrd="0" presId="urn:microsoft.com/office/officeart/2008/layout/LinedList"/>
    <dgm:cxn modelId="{1FA5940E-EC00-4E18-831E-80C070216147}" type="presParOf" srcId="{518A3682-85C4-4978-A7AB-3A41A818E0F7}" destId="{279EEE97-BE87-4BF2-8C1F-581B64E0A9EA}" srcOrd="1" destOrd="0" presId="urn:microsoft.com/office/officeart/2008/layout/LinedList"/>
    <dgm:cxn modelId="{6B88C796-CA26-4727-B2CF-19D5496DC09D}" type="presParOf" srcId="{BD3A5335-1960-4424-A78F-625293A6E707}" destId="{1B957621-5458-499F-87E1-E20540F038AA}" srcOrd="4" destOrd="0" presId="urn:microsoft.com/office/officeart/2008/layout/LinedList"/>
    <dgm:cxn modelId="{7B3D01E5-F7EB-4E75-BE09-8A42909A052E}" type="presParOf" srcId="{BD3A5335-1960-4424-A78F-625293A6E707}" destId="{97E1D2BD-CA3A-4589-B1A1-4D1B238ED806}" srcOrd="5" destOrd="0" presId="urn:microsoft.com/office/officeart/2008/layout/LinedList"/>
    <dgm:cxn modelId="{D06DBC28-043D-4FF8-882A-83D04ECDDDA2}" type="presParOf" srcId="{97E1D2BD-CA3A-4589-B1A1-4D1B238ED806}" destId="{40A0ED8D-CFF5-4CAA-A562-16455F7522D9}" srcOrd="0" destOrd="0" presId="urn:microsoft.com/office/officeart/2008/layout/LinedList"/>
    <dgm:cxn modelId="{DD7E91CD-FF93-4C26-9A56-13DB6587AF49}" type="presParOf" srcId="{97E1D2BD-CA3A-4589-B1A1-4D1B238ED806}" destId="{CD634829-1246-4825-BDE2-B4A52032B8F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EB1CF5-2DC5-498F-9633-4DC8E045BC66}">
      <dsp:nvSpPr>
        <dsp:cNvPr id="0" name=""/>
        <dsp:cNvSpPr/>
      </dsp:nvSpPr>
      <dsp:spPr>
        <a:xfrm>
          <a:off x="0" y="2379"/>
          <a:ext cx="61721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9080447-6409-480C-828B-EA4CA0F1C579}">
      <dsp:nvSpPr>
        <dsp:cNvPr id="0" name=""/>
        <dsp:cNvSpPr/>
      </dsp:nvSpPr>
      <dsp:spPr>
        <a:xfrm>
          <a:off x="0" y="2379"/>
          <a:ext cx="6172199" cy="1622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Trips are limited to three regions.</a:t>
          </a:r>
        </a:p>
      </dsp:txBody>
      <dsp:txXfrm>
        <a:off x="0" y="2379"/>
        <a:ext cx="6172199" cy="1622955"/>
      </dsp:txXfrm>
    </dsp:sp>
    <dsp:sp modelId="{193A9CFE-2342-421C-A0DE-A72901EB387A}">
      <dsp:nvSpPr>
        <dsp:cNvPr id="0" name=""/>
        <dsp:cNvSpPr/>
      </dsp:nvSpPr>
      <dsp:spPr>
        <a:xfrm>
          <a:off x="0" y="1625334"/>
          <a:ext cx="61721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6EB1276-3419-4006-A43E-B39DDD8A84AA}">
      <dsp:nvSpPr>
        <dsp:cNvPr id="0" name=""/>
        <dsp:cNvSpPr/>
      </dsp:nvSpPr>
      <dsp:spPr>
        <a:xfrm>
          <a:off x="0" y="1625334"/>
          <a:ext cx="6172199" cy="1622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All customers use the ecommerce platform.</a:t>
          </a:r>
        </a:p>
      </dsp:txBody>
      <dsp:txXfrm>
        <a:off x="0" y="1625334"/>
        <a:ext cx="6172199" cy="1622955"/>
      </dsp:txXfrm>
    </dsp:sp>
    <dsp:sp modelId="{1B957621-5458-499F-87E1-E20540F038AA}">
      <dsp:nvSpPr>
        <dsp:cNvPr id="0" name=""/>
        <dsp:cNvSpPr/>
      </dsp:nvSpPr>
      <dsp:spPr>
        <a:xfrm>
          <a:off x="0" y="3248290"/>
          <a:ext cx="61721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0A0ED8D-CFF5-4CAA-A562-16455F7522D9}">
      <dsp:nvSpPr>
        <dsp:cNvPr id="0" name=""/>
        <dsp:cNvSpPr/>
      </dsp:nvSpPr>
      <dsp:spPr>
        <a:xfrm>
          <a:off x="0" y="3248290"/>
          <a:ext cx="6172199" cy="1622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Equipment condition is stored as descriptive </a:t>
          </a:r>
          <a:r>
            <a:rPr lang="en-US" sz="4100" kern="1200"/>
            <a:t>text.</a:t>
          </a:r>
          <a:endParaRPr lang="en-US" sz="4100" kern="1200" dirty="0"/>
        </a:p>
      </dsp:txBody>
      <dsp:txXfrm>
        <a:off x="0" y="3248290"/>
        <a:ext cx="6172199" cy="16229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pg>
</file>

<file path=ppt/media/image13.png>
</file>

<file path=ppt/media/image14.jpeg>
</file>

<file path=ppt/media/image15.jpg>
</file>

<file path=ppt/media/image16.png>
</file>

<file path=ppt/media/image17.jpg>
</file>

<file path=ppt/media/image18.jpg>
</file>

<file path=ppt/media/image2.jpg>
</file>

<file path=ppt/media/image3.jpeg>
</file>

<file path=ppt/media/image4.jpeg>
</file>

<file path=ppt/media/image5.png>
</file>

<file path=ppt/media/image6.sv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C1D36C-A9B4-43C1-B235-6D109B8D2901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A64639-0D89-47FD-99F0-C8CF1567C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356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D9E76-25EB-A406-373B-25CB6E77C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4D5F37-126C-A1D0-CB33-F8D8853E8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EFE06-0986-3110-3A42-3A5E282FB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3264E-8B3C-0CAE-A48C-AAF7A7033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12DA1-F1C2-2E02-4150-EBFACCF1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667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7B9DC-A402-648D-191C-11345B2B2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D33EC5-4C79-334F-9242-FA282F00B5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0ACB4-01EB-BE13-99E7-36296D31C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2937B-A125-FF86-1397-722031793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D05A8-D619-74ED-BCA5-2FC42532B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046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26FF88-BCA5-6752-8ACE-0ACBFA40F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AE0F60-B8C1-5759-F8D1-1B6529B103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D125E-4267-8764-2939-3ADFAE694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499BA-2B88-9475-C1EF-8DF880C30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E1142-280B-25E5-41D6-EC67537C1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453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714EA-CE66-537D-0501-39E73B595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47EF3-2546-DDC7-5339-0AAAAED16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4C629-CCC2-D87D-0E7F-943DD0900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226B9-668B-11D3-FD2D-7750C946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FE15A-6BD9-2AE2-D3F9-DB2E2956E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000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DF68F-F586-F42D-D1CF-14DA214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33311F-A93C-71CE-ABF1-160F551E9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E0643-8361-855A-32DC-4D7ACD46A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A4BD0-30A8-1A93-3CD1-A6715197A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7F0C3-EFC8-90A2-B5E0-50ED4EEB5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855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0CF97-9C1E-B22C-6952-DDE974C7A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F0627-4366-630E-881F-6EE257DF3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4F1B2E-7A95-09BD-79DE-D2C7BDCFDC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60F33-12ED-A988-3B60-2F5743BD7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3F3D3D-1896-1CDE-1915-EBE30C26D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882F89-39FC-BE41-67AF-7CBAA1A91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5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8F794-9A6E-6AD1-BDA8-793FCC495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4151C6-D2F0-CE8D-F8AA-CB46DCE21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58B16-E0BC-5DE2-9EDB-D46B478A5D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55BABA-66A0-B9CD-B228-95EB1D23CC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105389-604D-E9C1-7803-79B747D42A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3DD4F7-BB14-7974-976F-BEA17CB12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2CFDE0-BFE1-8A45-B2E8-295316D2E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58144E-78EC-D564-9113-9D6407D2A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082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8EA3A-FAB6-BBF2-88CB-B9C6C47FD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ADB781-D39F-55D6-C8B0-060162649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6898A7-D774-82A5-27CF-223D8587F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E81BB9-05C0-2466-2735-941D9629A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098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1AA321-644A-958C-82A3-7F92590FF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404646-2D7B-2D98-D2D4-A0D125556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DD2749-FEA1-1332-1948-A75E88206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348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13C7B-6977-F125-5F00-47D6E46C1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29573-7080-71E5-987D-394BF0470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63F8B2-AD36-7006-4759-8A82EBD6D6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C94599-ABF6-EC66-68AF-028A6A0B8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292AE1-26B2-33C6-9D0C-F42029310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55AA3C-4263-4F76-FC17-6059348C9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320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7943-4072-905A-3EE2-9436B8878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1645AD-0923-9956-846E-98B643D2AC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1C835D-264B-D4EA-98BA-BA8F0446DE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27D742-D75C-7A1F-65E5-51E209B29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B34B2E-CD4B-16E6-BA78-DD49386F5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C3D1B5-920A-B0EE-17D2-6E1781206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034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13537-DE6A-11CE-6D01-FD6E39F04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19226-FAE8-233A-F133-65FA24481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5CE5-B864-AE75-F5FC-7E34EB1B10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996917-FECB-4BF7-B6D8-D942468933F0}" type="datetimeFigureOut">
              <a:rPr lang="en-US" smtClean="0"/>
              <a:t>12/21/2025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2E33B-9F3D-6274-080D-8B36A39204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2E1BC-94E4-F7A9-23A3-E497AD7FE1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FA0C27-636D-49A0-8B72-326C9DFB0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africa-savannah-national-park-tree-944465/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b="1" dirty="0"/>
              <a:t>Outland Adventures Database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b="1" dirty="0"/>
              <a:t>Milestone 4 Presentation</a:t>
            </a:r>
          </a:p>
          <a:p>
            <a:r>
              <a:rPr b="1" dirty="0"/>
              <a:t>Red Team</a:t>
            </a:r>
          </a:p>
          <a:p>
            <a:r>
              <a:rPr b="1" dirty="0"/>
              <a:t>Tiffany Davidson | Matthew Rozendaal | </a:t>
            </a:r>
            <a:r>
              <a:rPr b="1" dirty="0" err="1"/>
              <a:t>Mickelly</a:t>
            </a:r>
            <a:r>
              <a:rPr b="1" dirty="0"/>
              <a:t> </a:t>
            </a:r>
            <a:r>
              <a:rPr b="1" dirty="0" err="1"/>
              <a:t>Audam</a:t>
            </a:r>
            <a:endParaRPr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p!!Rectangle">
            <a:extLst>
              <a:ext uri="{FF2B5EF4-FFF2-40B4-BE49-F238E27FC236}">
                <a16:creationId xmlns:a16="http://schemas.microsoft.com/office/drawing/2014/main" id="{E0B3B37B-5EEE-4DC4-802A-66F9A2C94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rld map with flight paths">
            <a:extLst>
              <a:ext uri="{FF2B5EF4-FFF2-40B4-BE49-F238E27FC236}">
                <a16:creationId xmlns:a16="http://schemas.microsoft.com/office/drawing/2014/main" id="{9D4968D3-3513-80AC-9F65-B16F6608FA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duotone>
              <a:prstClr val="black"/>
              <a:srgbClr val="D9C3A5">
                <a:tint val="50000"/>
                <a:satMod val="180000"/>
              </a:srgbClr>
            </a:duotone>
          </a:blip>
          <a:srcRect t="8855" b="872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6" name="m!!text rectangle">
            <a:extLst>
              <a:ext uri="{FF2B5EF4-FFF2-40B4-BE49-F238E27FC236}">
                <a16:creationId xmlns:a16="http://schemas.microsoft.com/office/drawing/2014/main" id="{494CEDA0-FD8E-491B-8792-69F93BDA3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40079" y="633619"/>
            <a:ext cx="4279383" cy="5495925"/>
          </a:xfrm>
          <a:prstGeom prst="rect">
            <a:avLst/>
          </a:prstGeom>
          <a:ln w="9525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3449" y="980368"/>
            <a:ext cx="3666744" cy="1106424"/>
          </a:xfrm>
        </p:spPr>
        <p:txBody>
          <a:bodyPr>
            <a:normAutofit/>
          </a:bodyPr>
          <a:lstStyle/>
          <a:p>
            <a:r>
              <a:rPr lang="en-US" sz="2600" dirty="0"/>
              <a:t>Report 3: Booking Trends by Region</a:t>
            </a:r>
          </a:p>
        </p:txBody>
      </p:sp>
      <p:sp>
        <p:nvSpPr>
          <p:cNvPr id="18" name="m!!accent">
            <a:extLst>
              <a:ext uri="{FF2B5EF4-FFF2-40B4-BE49-F238E27FC236}">
                <a16:creationId xmlns:a16="http://schemas.microsoft.com/office/drawing/2014/main" id="{0FD3EBBB-DFE8-4525-B1BF-BE7BBC8DF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76071" y="116128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362A14-6FB8-4FFC-AAA0-2E5AFF8A8D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1577" y="2113280"/>
            <a:ext cx="3502152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73449" y="2354199"/>
            <a:ext cx="3666744" cy="3461331"/>
          </a:xfrm>
        </p:spPr>
        <p:txBody>
          <a:bodyPr>
            <a:normAutofit/>
          </a:bodyPr>
          <a:lstStyle/>
          <a:p>
            <a:r>
              <a:rPr lang="en-US" sz="1800"/>
              <a:t>Purpose: Analyze bookings across Africa, Asia, and Southern Europe.</a:t>
            </a:r>
          </a:p>
          <a:p>
            <a:r>
              <a:rPr lang="en-US" sz="1800"/>
              <a:t>Helps identify regions with declining or growing customer interest.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Sample Report Output: Booking Trends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92EADB-FA8E-6FA0-7510-71051C17B8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74" y="1690688"/>
            <a:ext cx="11584413" cy="403486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eople hiking">
            <a:extLst>
              <a:ext uri="{FF2B5EF4-FFF2-40B4-BE49-F238E27FC236}">
                <a16:creationId xmlns:a16="http://schemas.microsoft.com/office/drawing/2014/main" id="{B8BE01F3-B017-9651-118F-EFD8CAFAE8F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9201" y="219070"/>
            <a:ext cx="4408370" cy="816429"/>
          </a:xfrm>
        </p:spPr>
        <p:txBody>
          <a:bodyPr>
            <a:normAutofit/>
          </a:bodyPr>
          <a:lstStyle/>
          <a:p>
            <a:r>
              <a:rPr lang="en-US" sz="4000" b="1" dirty="0"/>
              <a:t>Key Assumptions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C1186D9-0165-33DB-8537-7EDF2E12F5D0}"/>
              </a:ext>
            </a:extLst>
          </p:cNvPr>
          <p:cNvGraphicFramePr>
            <a:graphicFrameLocks noGrp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891676622"/>
              </p:ext>
            </p:extLst>
          </p:nvPr>
        </p:nvGraphicFramePr>
        <p:xfrm>
          <a:off x="3009900" y="1765305"/>
          <a:ext cx="61722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5400" b="1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4000" dirty="0"/>
              <a:t>The database supports operational tracking and business </a:t>
            </a:r>
            <a:r>
              <a:rPr lang="en-US" sz="4000" dirty="0"/>
              <a:t>decision-making</a:t>
            </a:r>
            <a:r>
              <a:rPr sz="4000" dirty="0"/>
              <a:t>.</a:t>
            </a:r>
          </a:p>
          <a:p>
            <a:r>
              <a:rPr sz="4000" dirty="0"/>
              <a:t>Reporting provides insight into equipment profitability, inventory age, and booking trends.</a:t>
            </a:r>
          </a:p>
          <a:p>
            <a:r>
              <a:rPr sz="4000" dirty="0"/>
              <a:t>The system is scalable and ready for future growth.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Person climbing up cliff">
            <a:extLst>
              <a:ext uri="{FF2B5EF4-FFF2-40B4-BE49-F238E27FC236}">
                <a16:creationId xmlns:a16="http://schemas.microsoft.com/office/drawing/2014/main" id="{845E97A7-547B-3A80-01E8-1C9CA3D72C6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4" r="-1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/>
              <a:t>Group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838200" y="2166257"/>
            <a:ext cx="3822189" cy="40107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400" dirty="0"/>
              <a:t>We are the Red Team, and we chose the Outland Adventures case study.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Our team designed and implemented a relational database to support trip bookings, equipment rentals and purchases, customer accounts, and reporting needs.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Case Study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Outland Adventures is a guided hiking and camping company operating trips in Africa, Asia, and Southern Europe.</a:t>
            </a:r>
          </a:p>
          <a:p>
            <a:r>
              <a:rPr lang="en-US" sz="2400" dirty="0"/>
              <a:t>The business required a system to manage customers, trips, equipment, and data driven business decisions</a:t>
            </a:r>
            <a:r>
              <a:rPr lang="en-US" sz="2000" dirty="0"/>
              <a:t>.</a:t>
            </a:r>
          </a:p>
        </p:txBody>
      </p:sp>
      <p:pic>
        <p:nvPicPr>
          <p:cNvPr id="5" name="Picture 4" descr="Assorted items on a floor">
            <a:extLst>
              <a:ext uri="{FF2B5EF4-FFF2-40B4-BE49-F238E27FC236}">
                <a16:creationId xmlns:a16="http://schemas.microsoft.com/office/drawing/2014/main" id="{078C3F2C-1C71-085B-006D-01F6BAAFCC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052" r="13547" b="-2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8" name="Picture Placeholder 7" descr="World map made out of post-its">
            <a:extLst>
              <a:ext uri="{FF2B5EF4-FFF2-40B4-BE49-F238E27FC236}">
                <a16:creationId xmlns:a16="http://schemas.microsoft.com/office/drawing/2014/main" id="{2EE1FEAF-DEC2-8E73-9757-0AAB77A5197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1" r="2" b="2"/>
          <a:stretch>
            <a:fillRect/>
          </a:stretch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0" y="1045597"/>
            <a:ext cx="3633746" cy="15884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Business Questions Addressed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8046719" y="2722729"/>
            <a:ext cx="3633747" cy="270006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Are enough customers purchasing equipment to justify sales?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Are any regions showing a downward trend in bookings?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Which inventory items are over five years old and may need replacement?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CF3BD3D-2C7C-6A61-BDF8-370C0DECE452}"/>
              </a:ext>
            </a:extLst>
          </p:cNvPr>
          <p:cNvSpPr/>
          <p:nvPr/>
        </p:nvSpPr>
        <p:spPr>
          <a:xfrm>
            <a:off x="7893610" y="-139559"/>
            <a:ext cx="42642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Finalized ERD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751ECB5-0377-7F33-1B9C-79FCF67AF7DD}"/>
              </a:ext>
            </a:extLst>
          </p:cNvPr>
          <p:cNvGrpSpPr/>
          <p:nvPr/>
        </p:nvGrpSpPr>
        <p:grpSpPr>
          <a:xfrm>
            <a:off x="6320740" y="-139559"/>
            <a:ext cx="1741712" cy="918865"/>
            <a:chOff x="4714997" y="5612564"/>
            <a:chExt cx="1741712" cy="918865"/>
          </a:xfrm>
        </p:grpSpPr>
        <p:pic>
          <p:nvPicPr>
            <p:cNvPr id="7" name="Graphic 6" descr="Mountains outline">
              <a:extLst>
                <a:ext uri="{FF2B5EF4-FFF2-40B4-BE49-F238E27FC236}">
                  <a16:creationId xmlns:a16="http://schemas.microsoft.com/office/drawing/2014/main" id="{03B71A46-D562-D958-2EC6-63B65A64D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542309" y="5617029"/>
              <a:ext cx="914400" cy="914400"/>
            </a:xfrm>
            <a:prstGeom prst="rect">
              <a:avLst/>
            </a:prstGeom>
          </p:spPr>
        </p:pic>
        <p:pic>
          <p:nvPicPr>
            <p:cNvPr id="8" name="Graphic 7" descr="Mountains outline">
              <a:extLst>
                <a:ext uri="{FF2B5EF4-FFF2-40B4-BE49-F238E27FC236}">
                  <a16:creationId xmlns:a16="http://schemas.microsoft.com/office/drawing/2014/main" id="{518401C6-A211-C962-8A95-4B7105BA39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714997" y="5612564"/>
              <a:ext cx="914400" cy="914400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8475530D-4F02-B0EE-18F8-24E9DEB8D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05" y="542925"/>
            <a:ext cx="11277989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050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lculator, pen, compass, money and a paper with graphs printed on it">
            <a:extLst>
              <a:ext uri="{FF2B5EF4-FFF2-40B4-BE49-F238E27FC236}">
                <a16:creationId xmlns:a16="http://schemas.microsoft.com/office/drawing/2014/main" id="{3FB93781-D586-F25E-BB2D-0C13C2F079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636" r="5411" b="-1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400" dirty="0"/>
              <a:t>Report 1: Equipment Profit and Rental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/>
              <a:t>Purpose: Evaluate whether selling equipment is profitable.</a:t>
            </a:r>
          </a:p>
          <a:p>
            <a:r>
              <a:rPr lang="en-US" sz="2000"/>
              <a:t>Uses purchase cost, sale price, rental price, and transaction history.</a:t>
            </a:r>
          </a:p>
          <a:p>
            <a:r>
              <a:rPr lang="en-US" sz="2000"/>
              <a:t>Outputs include sale profit, rental revenue, and rental usage counts.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0">
            <a:extLst>
              <a:ext uri="{FF2B5EF4-FFF2-40B4-BE49-F238E27FC236}">
                <a16:creationId xmlns:a16="http://schemas.microsoft.com/office/drawing/2014/main" id="{BC5741A4-754B-9AA6-B4C2-7F940C147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47" y="15836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Sample Report Output: Equipment Profit &amp; Rental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4D7263-0021-CC19-28A4-814023C7F9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17427"/>
            <a:ext cx="12192000" cy="2343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031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Graphs and charts">
            <a:extLst>
              <a:ext uri="{FF2B5EF4-FFF2-40B4-BE49-F238E27FC236}">
                <a16:creationId xmlns:a16="http://schemas.microsoft.com/office/drawing/2014/main" id="{43C89FD2-21A4-B667-E476-2452B4F5BAA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12" r="12811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dirty="0"/>
              <a:t>Report 2: Equipment Age and Inventory Status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Purpose: Identify equipment older than five years.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Uses purchase date and current date to calculate age.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/>
              <a:t>Flags inventory as over or under five years old.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C6FDFB63-9232-3A05-FCE3-7EBC15B7D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171" y="212721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Sample Report Output: Equipment Age and Inventory Status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26D443-17FB-920E-67F2-21FECB029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3250"/>
            <a:ext cx="10738116" cy="313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44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330</Words>
  <Application>Microsoft Office PowerPoint</Application>
  <PresentationFormat>Widescreen</PresentationFormat>
  <Paragraphs>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Meiryo</vt:lpstr>
      <vt:lpstr>Aptos</vt:lpstr>
      <vt:lpstr>Aptos Display</vt:lpstr>
      <vt:lpstr>Arial</vt:lpstr>
      <vt:lpstr>Calibri</vt:lpstr>
      <vt:lpstr>Office Theme</vt:lpstr>
      <vt:lpstr>Outland Adventures Database Project</vt:lpstr>
      <vt:lpstr>Group Introduction</vt:lpstr>
      <vt:lpstr>Case Study Overview</vt:lpstr>
      <vt:lpstr>Business Questions Addressed</vt:lpstr>
      <vt:lpstr>PowerPoint Presentation</vt:lpstr>
      <vt:lpstr>Report 1: Equipment Profit and Rental Performance</vt:lpstr>
      <vt:lpstr>Sample Report Output: Equipment Profit &amp; Rental</vt:lpstr>
      <vt:lpstr>Report 2: Equipment Age and Inventory Status</vt:lpstr>
      <vt:lpstr>Sample Report Output: Equipment Age and Inventory Status</vt:lpstr>
      <vt:lpstr>Report 3: Booking Trends by Region</vt:lpstr>
      <vt:lpstr>Sample Report Output: Booking Trends</vt:lpstr>
      <vt:lpstr>Key Assumptions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Tiffany Davidson</dc:creator>
  <cp:lastModifiedBy>Tiffany Davidson</cp:lastModifiedBy>
  <cp:revision>9</cp:revision>
  <dcterms:created xsi:type="dcterms:W3CDTF">2025-12-15T01:14:58Z</dcterms:created>
  <dcterms:modified xsi:type="dcterms:W3CDTF">2025-12-22T02:01:37Z</dcterms:modified>
</cp:coreProperties>
</file>

<file path=docProps/thumbnail.jpeg>
</file>